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87" r:id="rId2"/>
    <p:sldId id="273" r:id="rId3"/>
    <p:sldId id="456" r:id="rId4"/>
    <p:sldId id="498" r:id="rId5"/>
    <p:sldId id="508" r:id="rId6"/>
    <p:sldId id="473" r:id="rId7"/>
    <p:sldId id="480" r:id="rId8"/>
    <p:sldId id="482" r:id="rId9"/>
    <p:sldId id="481" r:id="rId10"/>
    <p:sldId id="504" r:id="rId11"/>
    <p:sldId id="497" r:id="rId12"/>
    <p:sldId id="433" r:id="rId13"/>
    <p:sldId id="509" r:id="rId14"/>
    <p:sldId id="475" r:id="rId15"/>
    <p:sldId id="451" r:id="rId16"/>
    <p:sldId id="468" r:id="rId17"/>
    <p:sldId id="268" r:id="rId18"/>
    <p:sldId id="483" r:id="rId19"/>
    <p:sldId id="430" r:id="rId20"/>
    <p:sldId id="493" r:id="rId21"/>
    <p:sldId id="485" r:id="rId22"/>
    <p:sldId id="462" r:id="rId23"/>
    <p:sldId id="477" r:id="rId24"/>
    <p:sldId id="486" r:id="rId25"/>
    <p:sldId id="467" r:id="rId26"/>
    <p:sldId id="494" r:id="rId27"/>
    <p:sldId id="496" r:id="rId28"/>
    <p:sldId id="495" r:id="rId29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94940"/>
  </p:normalViewPr>
  <p:slideViewPr>
    <p:cSldViewPr>
      <p:cViewPr varScale="1">
        <p:scale>
          <a:sx n="93" d="100"/>
          <a:sy n="93" d="100"/>
        </p:scale>
        <p:origin x="728" y="2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1/10/24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1/10/24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  <a:p>
            <a:r>
              <a:rPr lang="en-US" sz="2800" dirty="0"/>
              <a:t>We may offer a few optional evening lectures on using </a:t>
            </a:r>
            <a:r>
              <a:rPr lang="en-US" sz="2800" dirty="0" err="1"/>
              <a:t>ChatGPT</a:t>
            </a:r>
            <a:r>
              <a:rPr lang="en-US" sz="2800" dirty="0"/>
              <a:t> to increase confidence in code.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01FD-024E-E9A0-740F-4E2F74B37930}"/>
              </a:ext>
            </a:extLst>
          </p:cNvPr>
          <p:cNvSpPr txBox="1"/>
          <p:nvPr/>
        </p:nvSpPr>
        <p:spPr>
          <a:xfrm>
            <a:off x="1583465" y="3563888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5A5EC-855C-0701-9DFB-BFAD286F533E}"/>
              </a:ext>
            </a:extLst>
          </p:cNvPr>
          <p:cNvSpPr txBox="1"/>
          <p:nvPr/>
        </p:nvSpPr>
        <p:spPr>
          <a:xfrm>
            <a:off x="2007320" y="7611646"/>
            <a:ext cx="89383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🆕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/>
              <a:t>50+ </a:t>
            </a:r>
            <a:r>
              <a:rPr lang="en-US" sz="2800" dirty="0"/>
              <a:t>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(12+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Gregor Kiczales (he/him/his)</a:t>
            </a:r>
            <a:br>
              <a:rPr lang="en-US" sz="3200" dirty="0"/>
            </a:br>
            <a:r>
              <a:rPr lang="en-US" sz="3200" dirty="0"/>
              <a:t>Professor of Computer Science</a:t>
            </a:r>
            <a:br>
              <a:rPr lang="en-US" sz="3200" dirty="0"/>
            </a:br>
            <a:r>
              <a:rPr lang="en-US" sz="3200" dirty="0"/>
              <a:t>Fellow,  Association of Computing Machinery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Research in programming languages and program design</a:t>
            </a:r>
            <a:br>
              <a:rPr lang="en-US" sz="3200" dirty="0"/>
            </a:br>
            <a:r>
              <a:rPr lang="en-US" sz="2400" dirty="0"/>
              <a:t>Common Lisp Object System (CLOS) </a:t>
            </a:r>
            <a:br>
              <a:rPr lang="en-US" sz="2400" dirty="0"/>
            </a:br>
            <a:r>
              <a:rPr lang="en-US" sz="2400" dirty="0"/>
              <a:t>Portable </a:t>
            </a:r>
            <a:r>
              <a:rPr lang="en-US" sz="2400" dirty="0" err="1"/>
              <a:t>CommonLoops</a:t>
            </a:r>
            <a:r>
              <a:rPr lang="en-US" sz="2400" dirty="0"/>
              <a:t> (PCL)</a:t>
            </a:r>
            <a:br>
              <a:rPr lang="en-US" sz="2400" dirty="0"/>
            </a:br>
            <a:r>
              <a:rPr lang="en-US" sz="2400" dirty="0"/>
              <a:t>Metaobject Protocols (MOPs)</a:t>
            </a:r>
            <a:br>
              <a:rPr lang="en-US" sz="2400" dirty="0"/>
            </a:br>
            <a:r>
              <a:rPr lang="en-US" sz="2400" dirty="0"/>
              <a:t>Art of the Metaobject Protocol</a:t>
            </a:r>
            <a:br>
              <a:rPr lang="en-US" sz="2400" dirty="0"/>
            </a:br>
            <a:r>
              <a:rPr lang="en-US" sz="2400" dirty="0"/>
              <a:t>Aspect-Oriented Programming (AOP)</a:t>
            </a:r>
            <a:br>
              <a:rPr lang="en-US" sz="2400" dirty="0"/>
            </a:br>
            <a:r>
              <a:rPr lang="en-US" sz="2400" dirty="0"/>
              <a:t>AspectJ</a:t>
            </a:r>
            <a:br>
              <a:rPr lang="en-US" sz="2400" dirty="0"/>
            </a:br>
            <a:r>
              <a:rPr lang="en-US" sz="2400" dirty="0"/>
              <a:t>EdX Systematic Program Design (aka How to Code) courses</a:t>
            </a: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C156D290-BD47-A747-9E71-9819CFFE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0063"/>
            <a:ext cx="190817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78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191169</TotalTime>
  <Pages>0</Pages>
  <Words>1959</Words>
  <Characters>0</Characters>
  <Application>Microsoft Macintosh PowerPoint</Application>
  <PresentationFormat>Custom</PresentationFormat>
  <Lines>0</Lines>
  <Paragraphs>240</Paragraphs>
  <Slides>28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Kiczales, Gregor</cp:lastModifiedBy>
  <cp:revision>198</cp:revision>
  <cp:lastPrinted>2022-09-08T16:00:51Z</cp:lastPrinted>
  <dcterms:modified xsi:type="dcterms:W3CDTF">2024-01-10T17:29:02Z</dcterms:modified>
</cp:coreProperties>
</file>